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93" r:id="rId4"/>
    <p:sldId id="296" r:id="rId5"/>
    <p:sldId id="295" r:id="rId6"/>
    <p:sldId id="259" r:id="rId7"/>
    <p:sldId id="294" r:id="rId8"/>
    <p:sldId id="303" r:id="rId9"/>
    <p:sldId id="290" r:id="rId10"/>
    <p:sldId id="285" r:id="rId11"/>
    <p:sldId id="298" r:id="rId12"/>
    <p:sldId id="284" r:id="rId13"/>
    <p:sldId id="260" r:id="rId14"/>
    <p:sldId id="297" r:id="rId15"/>
    <p:sldId id="283" r:id="rId16"/>
    <p:sldId id="312" r:id="rId17"/>
    <p:sldId id="261" r:id="rId18"/>
    <p:sldId id="300" r:id="rId19"/>
    <p:sldId id="301" r:id="rId20"/>
    <p:sldId id="299" r:id="rId21"/>
    <p:sldId id="288" r:id="rId22"/>
    <p:sldId id="289" r:id="rId23"/>
    <p:sldId id="314" r:id="rId24"/>
    <p:sldId id="282" r:id="rId25"/>
    <p:sldId id="313" r:id="rId26"/>
    <p:sldId id="266" r:id="rId27"/>
    <p:sldId id="325" r:id="rId28"/>
    <p:sldId id="267" r:id="rId29"/>
    <p:sldId id="310" r:id="rId30"/>
    <p:sldId id="315" r:id="rId31"/>
    <p:sldId id="309" r:id="rId32"/>
    <p:sldId id="278" r:id="rId33"/>
    <p:sldId id="280" r:id="rId34"/>
    <p:sldId id="279" r:id="rId35"/>
    <p:sldId id="262" r:id="rId36"/>
    <p:sldId id="291" r:id="rId37"/>
    <p:sldId id="269" r:id="rId38"/>
    <p:sldId id="304" r:id="rId39"/>
    <p:sldId id="263" r:id="rId40"/>
    <p:sldId id="307" r:id="rId41"/>
    <p:sldId id="287" r:id="rId42"/>
    <p:sldId id="292" r:id="rId43"/>
    <p:sldId id="305" r:id="rId44"/>
    <p:sldId id="306" r:id="rId45"/>
    <p:sldId id="308" r:id="rId46"/>
    <p:sldId id="264" r:id="rId47"/>
    <p:sldId id="272" r:id="rId48"/>
    <p:sldId id="273" r:id="rId49"/>
    <p:sldId id="316" r:id="rId50"/>
    <p:sldId id="276" r:id="rId51"/>
    <p:sldId id="275" r:id="rId52"/>
    <p:sldId id="318" r:id="rId53"/>
    <p:sldId id="320" r:id="rId54"/>
    <p:sldId id="317" r:id="rId55"/>
    <p:sldId id="277" r:id="rId56"/>
    <p:sldId id="319" r:id="rId57"/>
    <p:sldId id="321" r:id="rId58"/>
    <p:sldId id="322" r:id="rId59"/>
    <p:sldId id="323" r:id="rId60"/>
    <p:sldId id="32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8"/>
    <p:restoredTop sz="96735"/>
  </p:normalViewPr>
  <p:slideViewPr>
    <p:cSldViewPr snapToGrid="0" snapToObjects="1">
      <p:cViewPr varScale="1">
        <p:scale>
          <a:sx n="135" d="100"/>
          <a:sy n="135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26126-51CB-944A-A06C-D0C5E4E3FD78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44643-3935-AF4B-9E65-6FEC0B423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2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folks about their personal experiences – have they worked with text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5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7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2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40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25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36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7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6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36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folks about their personal experiences – have they worked with text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8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74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4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0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74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65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7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4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1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7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folks about their personal experiences – have they worked with text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02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7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folks about their personal experiences – have they worked with text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1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6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5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4643-3935-AF4B-9E65-6FEC0B423C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8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80E9-F7F3-614E-A2A1-6E7D8C36A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66493-1C38-3F42-92CB-F69786AD2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18D21-3AD6-064D-9FAF-11B5684A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E6ED7-2251-4F47-A73C-3F4F5E78513A}" type="datetime1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09BF5-6089-9043-B5DA-462F0204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8162-81C9-2F4A-8254-D7EA769B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C975-5BFB-C540-90AA-DC8ED99D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28B57-B255-924A-A792-0776F1F17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A21C8-0D17-DD4E-A59C-B09FE080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C3D2-1298-8141-8086-7A5898D0606C}" type="datetime1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FB13E-0AEC-9542-87A1-9609969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F9A5-3F80-7147-954D-E1015520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3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DC2C3-B405-CB46-8492-53285723F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2B494-F412-134E-9C7C-EE4DBEB46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B7CED-4453-AE4F-BEC2-C642C3B8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0244-1904-854F-8F7C-8B6C16A0080D}" type="datetime1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D66E-72A6-4A49-8988-DAE6280A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7088F-F778-3444-BE16-BBC3067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996B-00E4-6C49-A3D3-79D5301F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D678-2AA6-834E-909E-B7DD1B61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493F-0D0A-2545-888B-B01F9E6A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4FAA6-2105-C74D-8B21-E21DA9D0ACD7}" type="datetime1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3BFF-6E6B-DD42-A789-C534806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22A91-EF5D-824A-8A61-4D098558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2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66F1-D01D-DD43-8319-56501E51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689F6-5BEC-6545-BA73-FFF739B07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CE5B0-C57D-214C-A5C9-69C690E2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A54A-F15C-2344-BBBE-B4DEA03BB43C}" type="datetime1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E9F60-7515-2C4F-9358-BF6C544C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BF958-DCDD-A448-8401-3874A0C8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467C-F518-F344-ACB0-DDEBC374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C103-681F-AD4F-9912-CD4E1F6F8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631A-E6CE-004D-A3A2-F9DE12A37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D9D3C-B115-D240-991C-A564A43C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47BB-5BAF-5148-A2B3-AD21674BBEFA}" type="datetime1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A12DF-F025-0742-A8B1-61C12AD5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D60F9-AE75-EA40-BE49-70FB941B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16CA-9BD7-1F4C-B9AE-C5FA4CAD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4A098-D148-1C41-8AF2-23E97FB44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17F13-5B67-D549-8D78-E3D842DD5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E964A-A63F-6643-97F3-D8C41C1B7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B802C-0E2C-B840-A9F0-F75031426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07732-30B6-E545-B436-1CB6A896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6754F-1AA7-8945-AF8E-5509C0676125}" type="datetime1">
              <a:rPr lang="en-US" smtClean="0"/>
              <a:t>1/24/20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B00CA-66FB-0344-A57D-FA334F6F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18A52-57C1-4A45-839A-6F508AD6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AEB-DAEE-4845-9886-455EBAB5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F0A4-27C0-7640-B5A2-5B5A127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4748-05DE-A642-8E30-F935F04810AD}" type="datetime1">
              <a:rPr lang="en-US" smtClean="0"/>
              <a:t>1/24/20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A8CDC-2895-3748-9F00-632A2DE7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4DC7D-12C2-1847-A56A-9A50A0B3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403D4-AEA7-9F42-9870-3854F43E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075F-70DD-1545-AFDF-0C2762C63407}" type="datetime1">
              <a:rPr lang="en-US" smtClean="0"/>
              <a:t>1/24/20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91746-4995-2C40-8DB2-0F99E75E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5B6C-441B-4E48-9E7D-27D3728A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0199-8DD4-8D49-A189-574A005F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BDE7-4D23-C94E-8B7A-74541142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2BA4E-BDE8-C64E-A291-1083C54D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92B95-6BAD-254C-BE3E-9286FD92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2723-AC1C-E646-B0F1-903607DAB1FD}" type="datetime1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B3EF5-3671-2345-BF17-6BD561B6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62256-18C6-104D-8C3A-89CDA06B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4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3943-BD31-B94F-BF9B-3A29002C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564F-3D94-4645-A73D-F0D85C55A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7F8CE-52BA-9D47-8E24-F019A2DF5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846D6-11CC-AD40-8AE0-DBFBEB4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AB30-24E5-F241-BD2F-CCE7BBB53BD9}" type="datetime1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7DB63-826A-4546-84FF-FD70D5D6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B1411-164F-5A42-8E9E-EF8A65B0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8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41E44-C3B7-894A-B0E9-1AFA3F67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B332A-D3C1-C849-9C51-4E4BFF3CE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7FAE4-3E75-7240-88FB-73C68F420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B03F1-1716-8C48-AD74-FB3308FD3F24}" type="datetime1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4CD1F-311D-9149-B616-110EB5375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B7E3-BE92-8145-BBC0-BE4D88604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B5A0C-6754-DA48-969B-60B314C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rnell.edu/people/pabo/movie-review-data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rnell.edu/people/pabo/movie-review-data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illy.com/library/view/applied-text-analysis/9781491963036/ch04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applied-text-analysis/9781491963036/ch04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applied-text-analysis/9781491963036/ch04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data/wordvecs/glove.6B.zi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smlib.readthedocs.io/en/latest/tutorial/getting_vectors.html#pre-trained-vsm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8/11/open-sourcing-bert-state-of-art-pre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23B3-99B7-F149-A04C-3645B2665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554636"/>
            <a:ext cx="4645250" cy="4118437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>
                <a:latin typeface="Optima" panose="02000503060000020004" pitchFamily="2" charset="0"/>
              </a:rPr>
              <a:t>A Gentle Introduction to Extracting Text Features for Machine Learning Models using Python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59EFA-9F98-654D-8317-6881D3E35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919730"/>
          </a:xfrm>
        </p:spPr>
        <p:txBody>
          <a:bodyPr anchor="t">
            <a:normAutofit/>
          </a:bodyPr>
          <a:lstStyle/>
          <a:p>
            <a:pPr algn="l"/>
            <a:endParaRPr lang="en-US" sz="2000" dirty="0">
              <a:latin typeface="Optima" panose="02000503060000020004" pitchFamily="2" charset="0"/>
            </a:endParaRPr>
          </a:p>
          <a:p>
            <a:pPr algn="l"/>
            <a:r>
              <a:rPr lang="en-US" sz="2000" dirty="0">
                <a:latin typeface="Optima" panose="02000503060000020004" pitchFamily="2" charset="0"/>
              </a:rPr>
              <a:t>Data Science Research Bazaar</a:t>
            </a:r>
          </a:p>
          <a:p>
            <a:pPr algn="l"/>
            <a:r>
              <a:rPr lang="en-US" sz="2000" dirty="0">
                <a:latin typeface="Optima" panose="02000503060000020004" pitchFamily="2" charset="0"/>
              </a:rPr>
              <a:t>University of Wisconsin, Madison</a:t>
            </a:r>
          </a:p>
          <a:p>
            <a:pPr algn="l"/>
            <a:r>
              <a:rPr lang="en-US" sz="2000" dirty="0">
                <a:latin typeface="Optima" panose="02000503060000020004" pitchFamily="2" charset="0"/>
              </a:rPr>
              <a:t>January 25, 2020</a:t>
            </a: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B0F0903-28FC-4D62-80CC-11FDD55B4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0" r="24125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63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Capitalization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Differences in case make it hard to generalize across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tokens of the same word</a:t>
            </a:r>
          </a:p>
          <a:p>
            <a:r>
              <a:rPr lang="en-US" dirty="0">
                <a:latin typeface="Optima" panose="02000503060000020004" pitchFamily="2" charset="0"/>
              </a:rPr>
              <a:t>Example 1: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“All this happened, more or less.”</a:t>
            </a:r>
          </a:p>
          <a:p>
            <a:pPr lvl="1"/>
            <a:r>
              <a:rPr lang="en-US" dirty="0" err="1">
                <a:latin typeface="Optima" panose="02000503060000020004" pitchFamily="2" charset="0"/>
              </a:rPr>
              <a:t>v.s</a:t>
            </a:r>
            <a:r>
              <a:rPr lang="en-US" dirty="0">
                <a:latin typeface="Optima" panose="02000503060000020004" pitchFamily="2" charset="0"/>
              </a:rPr>
              <a:t>. “</a:t>
            </a:r>
            <a:r>
              <a:rPr lang="en-US" dirty="0" err="1">
                <a:latin typeface="Optima" panose="02000503060000020004" pitchFamily="2" charset="0"/>
              </a:rPr>
              <a:t>ALl</a:t>
            </a:r>
            <a:r>
              <a:rPr lang="en-US" dirty="0">
                <a:latin typeface="Optima" panose="02000503060000020004" pitchFamily="2" charset="0"/>
              </a:rPr>
              <a:t> this happened...”</a:t>
            </a:r>
          </a:p>
          <a:p>
            <a:pPr lvl="1"/>
            <a:r>
              <a:rPr lang="en-US" dirty="0" err="1">
                <a:latin typeface="Optima" panose="02000503060000020004" pitchFamily="2" charset="0"/>
              </a:rPr>
              <a:t>v.s</a:t>
            </a:r>
            <a:r>
              <a:rPr lang="en-US" dirty="0">
                <a:latin typeface="Optima" panose="02000503060000020004" pitchFamily="2" charset="0"/>
              </a:rPr>
              <a:t>. “</a:t>
            </a:r>
            <a:r>
              <a:rPr lang="en-US" dirty="0" err="1">
                <a:latin typeface="Optima" panose="02000503060000020004" pitchFamily="2" charset="0"/>
              </a:rPr>
              <a:t>aLL</a:t>
            </a:r>
            <a:r>
              <a:rPr lang="en-US" dirty="0">
                <a:latin typeface="Optima" panose="02000503060000020004" pitchFamily="2" charset="0"/>
              </a:rPr>
              <a:t> this happened...”</a:t>
            </a:r>
          </a:p>
          <a:p>
            <a:pPr lvl="1"/>
            <a:r>
              <a:rPr lang="en-US" dirty="0" err="1">
                <a:latin typeface="Optima" panose="02000503060000020004" pitchFamily="2" charset="0"/>
              </a:rPr>
              <a:t>v.s</a:t>
            </a:r>
            <a:r>
              <a:rPr lang="en-US" dirty="0">
                <a:latin typeface="Optima" panose="02000503060000020004" pitchFamily="2" charset="0"/>
              </a:rPr>
              <a:t>. “</a:t>
            </a:r>
            <a:r>
              <a:rPr lang="en-US" dirty="0" err="1">
                <a:latin typeface="Optima" panose="02000503060000020004" pitchFamily="2" charset="0"/>
              </a:rPr>
              <a:t>aLl</a:t>
            </a:r>
            <a:r>
              <a:rPr lang="en-US" dirty="0">
                <a:latin typeface="Optima" panose="02000503060000020004" pitchFamily="2" charset="0"/>
              </a:rPr>
              <a:t> this happened...”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2CC87-65BE-A74A-8901-136032F3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67" y="1825625"/>
            <a:ext cx="2063033" cy="1611174"/>
          </a:xfrm>
          <a:prstGeom prst="rect">
            <a:avLst/>
          </a:prstGeom>
        </p:spPr>
      </p:pic>
      <p:pic>
        <p:nvPicPr>
          <p:cNvPr id="11266" name="Picture 2" descr="Image result for medal emoji">
            <a:extLst>
              <a:ext uri="{FF2B5EF4-FFF2-40B4-BE49-F238E27FC236}">
                <a16:creationId xmlns:a16="http://schemas.microsoft.com/office/drawing/2014/main" id="{AB7F7A6D-A204-1F43-B018-BB94C2F6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13" y="1906089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EEC806-E7CA-024B-B01C-586163826814}"/>
              </a:ext>
            </a:extLst>
          </p:cNvPr>
          <p:cNvSpPr txBox="1"/>
          <p:nvPr/>
        </p:nvSpPr>
        <p:spPr>
          <a:xfrm>
            <a:off x="9783577" y="3517263"/>
            <a:ext cx="107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Zipf’s</a:t>
            </a:r>
            <a:r>
              <a:rPr lang="en-US" sz="1600" dirty="0">
                <a:latin typeface="Optima" panose="02000503060000020004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23630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Capitalization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In Python</a:t>
            </a:r>
          </a:p>
          <a:p>
            <a:pPr marL="0" indent="0">
              <a:buNone/>
            </a:pPr>
            <a:endParaRPr lang="en-US" dirty="0">
              <a:latin typeface="Optima" panose="02000503060000020004" pitchFamily="2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"This is a sentence"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my_string.lower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"this is a sentence”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Can you think of cases when you might want to keep in casing information?</a:t>
            </a:r>
          </a:p>
          <a:p>
            <a:pPr lvl="1"/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"Fannie May..."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893F5-D571-474A-AF26-D99BAEEE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67" y="1825625"/>
            <a:ext cx="2063033" cy="1611174"/>
          </a:xfrm>
          <a:prstGeom prst="rect">
            <a:avLst/>
          </a:prstGeom>
        </p:spPr>
      </p:pic>
      <p:pic>
        <p:nvPicPr>
          <p:cNvPr id="8" name="Picture 2" descr="Image result for medal emoji">
            <a:extLst>
              <a:ext uri="{FF2B5EF4-FFF2-40B4-BE49-F238E27FC236}">
                <a16:creationId xmlns:a16="http://schemas.microsoft.com/office/drawing/2014/main" id="{3C2DE98C-F653-5D46-854F-787E3CD4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13" y="1906089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31E06-ADB9-9940-9EF3-4C6D52A6B5D9}"/>
              </a:ext>
            </a:extLst>
          </p:cNvPr>
          <p:cNvSpPr txBox="1"/>
          <p:nvPr/>
        </p:nvSpPr>
        <p:spPr>
          <a:xfrm>
            <a:off x="9783577" y="3517263"/>
            <a:ext cx="107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Zipf’s</a:t>
            </a:r>
            <a:r>
              <a:rPr lang="en-US" sz="1600" dirty="0">
                <a:latin typeface="Optima" panose="02000503060000020004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11191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Tokenization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Turning a sentence into its component parts</a:t>
            </a:r>
          </a:p>
          <a:p>
            <a:pPr lvl="2"/>
            <a:r>
              <a:rPr lang="en-US" sz="2200" dirty="0">
                <a:latin typeface="Optima" panose="02000503060000020004" pitchFamily="2" charset="0"/>
              </a:rPr>
              <a:t>Words</a:t>
            </a:r>
          </a:p>
          <a:p>
            <a:pPr lvl="2"/>
            <a:r>
              <a:rPr lang="en-US" sz="2200" dirty="0">
                <a:latin typeface="Optima" panose="02000503060000020004" pitchFamily="2" charset="0"/>
              </a:rPr>
              <a:t>Combinations of words</a:t>
            </a:r>
          </a:p>
          <a:p>
            <a:pPr lvl="2"/>
            <a:r>
              <a:rPr lang="en-US" sz="2200" dirty="0">
                <a:latin typeface="Optima" panose="02000503060000020004" pitchFamily="2" charset="0"/>
              </a:rPr>
              <a:t>Compounds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Appropriate tokenization scheme depends on language and domain</a:t>
            </a: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B6BE-D304-964A-9AB5-3690263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Example 1: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“All this happened, more or less.”</a:t>
            </a:r>
          </a:p>
          <a:p>
            <a:pPr lvl="1"/>
            <a:endParaRPr lang="en-US" dirty="0">
              <a:latin typeface="Optima" panose="0200050306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Optima" panose="02000503060000020004" pitchFamily="2" charset="0"/>
              </a:rPr>
              <a:t>Answer: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["all", "this", "happened", ",", "more", "or", "less", "."]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B6BE-D304-964A-9AB5-3690263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Example 2: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“Kurt Vonnegut Jr. was an American writer.”</a:t>
            </a:r>
          </a:p>
          <a:p>
            <a:pPr lvl="1"/>
            <a:endParaRPr lang="en-US" dirty="0">
              <a:latin typeface="Optima" panose="0200050306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Optima" panose="02000503060000020004" pitchFamily="2" charset="0"/>
              </a:rPr>
              <a:t>Answer: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vonnegut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jr.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”was",</a:t>
            </a:r>
          </a:p>
          <a:p>
            <a:pPr marL="0" indent="0" algn="ctr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"an", "American", "writer", "."]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B6BE-D304-964A-9AB5-3690263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4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Example 3 (from Twitter):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“(if there was one you first heard, select that one &amp; </a:t>
            </a:r>
            <a:r>
              <a:rPr lang="en-US" dirty="0" err="1">
                <a:latin typeface="Optima" panose="02000503060000020004" pitchFamily="2" charset="0"/>
              </a:rPr>
              <a:t>i'm</a:t>
            </a:r>
            <a:r>
              <a:rPr lang="en-US" dirty="0">
                <a:latin typeface="Optima" panose="02000503060000020004" pitchFamily="2" charset="0"/>
              </a:rPr>
              <a:t> also curious what general geographic location you're from, if you're comfortable with sharing!)”</a:t>
            </a:r>
          </a:p>
          <a:p>
            <a:pPr lvl="1"/>
            <a:endParaRPr lang="en-US" dirty="0">
              <a:latin typeface="Optima" panose="0200050306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Optima" panose="02000503060000020004" pitchFamily="2" charset="0"/>
              </a:rPr>
              <a:t>Answer?</a:t>
            </a:r>
          </a:p>
          <a:p>
            <a:r>
              <a:rPr lang="en-US" dirty="0">
                <a:latin typeface="Optima" panose="02000503060000020004" pitchFamily="2" charset="0"/>
              </a:rPr>
              <a:t>Challenges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Punctuation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"!", ")", "’"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Word splitting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"I’m"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’m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]</a:t>
            </a:r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  <a:sym typeface="Wingdings" pitchFamily="2" charset="2"/>
              </a:rPr>
              <a:t>)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B6BE-D304-964A-9AB5-3690263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String manipulation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15</a:t>
            </a:fld>
            <a:endParaRPr lang="en-US"/>
          </a:p>
        </p:txBody>
      </p:sp>
      <p:pic>
        <p:nvPicPr>
          <p:cNvPr id="18434" name="Picture 2" descr="Image result for knitting png">
            <a:extLst>
              <a:ext uri="{FF2B5EF4-FFF2-40B4-BE49-F238E27FC236}">
                <a16:creationId xmlns:a16="http://schemas.microsoft.com/office/drawing/2014/main" id="{478A8206-5BFC-8045-86A3-6A518894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690688"/>
            <a:ext cx="5080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9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Lemmatization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Reducing a word form to a more basic form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cats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cat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catting  cat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discussion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discuss</a:t>
            </a:r>
          </a:p>
          <a:p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Creates less sparse text features</a:t>
            </a:r>
          </a:p>
          <a:p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Reduces word to “core meaning”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506CB-36FF-594E-A0F7-BE594C02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67" y="1825625"/>
            <a:ext cx="2063033" cy="1611174"/>
          </a:xfrm>
          <a:prstGeom prst="rect">
            <a:avLst/>
          </a:prstGeom>
        </p:spPr>
      </p:pic>
      <p:pic>
        <p:nvPicPr>
          <p:cNvPr id="6" name="Picture 2" descr="Image result for medal emoji">
            <a:extLst>
              <a:ext uri="{FF2B5EF4-FFF2-40B4-BE49-F238E27FC236}">
                <a16:creationId xmlns:a16="http://schemas.microsoft.com/office/drawing/2014/main" id="{16C155F9-2DBA-464D-8CD1-B06E50E13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13" y="1906089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A5098-9D7C-1542-9ABB-5B9F7351960F}"/>
              </a:ext>
            </a:extLst>
          </p:cNvPr>
          <p:cNvSpPr txBox="1"/>
          <p:nvPr/>
        </p:nvSpPr>
        <p:spPr>
          <a:xfrm>
            <a:off x="9783577" y="3517263"/>
            <a:ext cx="107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Zipf’s</a:t>
            </a:r>
            <a:r>
              <a:rPr lang="en-US" sz="1600" dirty="0">
                <a:latin typeface="Optima" panose="02000503060000020004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227547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Lemmatization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Reducing a word form to a more basic form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cats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cat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catting  cat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discussion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discuss?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4961-D018-A749-969B-2C8F5C80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67" y="1825625"/>
            <a:ext cx="2063033" cy="1611174"/>
          </a:xfrm>
          <a:prstGeom prst="rect">
            <a:avLst/>
          </a:prstGeom>
        </p:spPr>
      </p:pic>
      <p:pic>
        <p:nvPicPr>
          <p:cNvPr id="6" name="Picture 2" descr="Image result for medal emoji">
            <a:extLst>
              <a:ext uri="{FF2B5EF4-FFF2-40B4-BE49-F238E27FC236}">
                <a16:creationId xmlns:a16="http://schemas.microsoft.com/office/drawing/2014/main" id="{3539B94D-F7E8-4D43-9A22-395F627FA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13" y="1906089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C656D-B074-D74D-9C54-3CF6932FD556}"/>
              </a:ext>
            </a:extLst>
          </p:cNvPr>
          <p:cNvSpPr txBox="1"/>
          <p:nvPr/>
        </p:nvSpPr>
        <p:spPr>
          <a:xfrm>
            <a:off x="9783577" y="3517263"/>
            <a:ext cx="107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Zipf’s</a:t>
            </a:r>
            <a:r>
              <a:rPr lang="en-US" sz="1600" dirty="0">
                <a:latin typeface="Optima" panose="02000503060000020004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539559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Lemmatization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Reducing a word form to a more basic form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cats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cat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catting  cat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discussion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discussion?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00F52-CA21-6843-9B5D-BC34220D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67" y="1825625"/>
            <a:ext cx="2063033" cy="1611174"/>
          </a:xfrm>
          <a:prstGeom prst="rect">
            <a:avLst/>
          </a:prstGeom>
        </p:spPr>
      </p:pic>
      <p:pic>
        <p:nvPicPr>
          <p:cNvPr id="6" name="Picture 2" descr="Image result for medal emoji">
            <a:extLst>
              <a:ext uri="{FF2B5EF4-FFF2-40B4-BE49-F238E27FC236}">
                <a16:creationId xmlns:a16="http://schemas.microsoft.com/office/drawing/2014/main" id="{7E475B4C-7F27-8040-A5DC-1270C3BF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13" y="1906089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C9521-F29D-B943-AD52-31E6DF366CD0}"/>
              </a:ext>
            </a:extLst>
          </p:cNvPr>
          <p:cNvSpPr txBox="1"/>
          <p:nvPr/>
        </p:nvSpPr>
        <p:spPr>
          <a:xfrm>
            <a:off x="9783577" y="3517263"/>
            <a:ext cx="107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Zipf’s</a:t>
            </a:r>
            <a:r>
              <a:rPr lang="en-US" sz="1600" dirty="0">
                <a:latin typeface="Optima" panose="02000503060000020004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28591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Written or transcribed language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Academic article collection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Email inbox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Facebook feed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Course notes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Student feedback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Tweets from a bot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77BEE-EAF3-E14E-914D-B7A833EF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z="1400" smtClean="0"/>
              <a:t>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2512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Example 1: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“All this happened, more or less.”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Example 2: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“Kurt Vonnegut Jr. was an American writer.”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Example 3 (from Twitter):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“(if there was one you first heard, select that one &amp; </a:t>
            </a:r>
            <a:r>
              <a:rPr lang="en-US" dirty="0" err="1">
                <a:latin typeface="Optima" panose="02000503060000020004" pitchFamily="2" charset="0"/>
              </a:rPr>
              <a:t>i'm</a:t>
            </a:r>
            <a:r>
              <a:rPr lang="en-US" dirty="0">
                <a:latin typeface="Optima" panose="02000503060000020004" pitchFamily="2" charset="0"/>
              </a:rPr>
              <a:t> also curious what general geographic location you're from, if you're comfortable with sharing!)”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1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Problems caused by 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Lemmatized words lack structural information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e.g. “walks” and “walked” do not mean the same thing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Not always a clear decision about parts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”</a:t>
            </a:r>
            <a:r>
              <a:rPr lang="en-US" dirty="0" err="1">
                <a:latin typeface="Optima" panose="02000503060000020004" pitchFamily="2" charset="0"/>
              </a:rPr>
              <a:t>antiestablishmentist</a:t>
            </a:r>
            <a:r>
              <a:rPr lang="en-US" dirty="0">
                <a:latin typeface="Optima" panose="02000503060000020004" pitchFamily="2" charset="0"/>
              </a:rPr>
              <a:t>”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??</a:t>
            </a:r>
          </a:p>
          <a:p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For some downstream tasks it results in major loss of information</a:t>
            </a:r>
          </a:p>
          <a:p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English-centric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8968-C625-8C48-A83F-DF7BFD2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7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Stemming?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Stemming uses regular expressions to deterministically trim off word endings in English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walking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walk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digging  </a:t>
            </a:r>
            <a:r>
              <a:rPr lang="en-US" dirty="0" err="1">
                <a:latin typeface="Optima" panose="02000503060000020004" pitchFamily="2" charset="0"/>
                <a:sym typeface="Wingdings" pitchFamily="2" charset="2"/>
              </a:rPr>
              <a:t>digg</a:t>
            </a:r>
            <a:endParaRPr lang="en-US" dirty="0">
              <a:latin typeface="Optima" panose="02000503060000020004" pitchFamily="2" charset="0"/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86FA8-7E3E-F24A-89DA-AC541032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6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String manipulation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24</a:t>
            </a:fld>
            <a:endParaRPr lang="en-US"/>
          </a:p>
        </p:txBody>
      </p:sp>
      <p:pic>
        <p:nvPicPr>
          <p:cNvPr id="18434" name="Picture 2" descr="Image result for knitting png">
            <a:extLst>
              <a:ext uri="{FF2B5EF4-FFF2-40B4-BE49-F238E27FC236}">
                <a16:creationId xmlns:a16="http://schemas.microsoft.com/office/drawing/2014/main" id="{478A8206-5BFC-8045-86A3-6A518894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690688"/>
            <a:ext cx="5080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898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Words that mean little on their own (e.g. “is”, “the”, “would”), typically the highest frequency words</a:t>
            </a:r>
          </a:p>
          <a:p>
            <a:r>
              <a:rPr lang="en-US" dirty="0">
                <a:latin typeface="Optima" panose="02000503060000020004" pitchFamily="2" charset="0"/>
              </a:rPr>
              <a:t>Removal of stop words is highly useful for information retrieval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Stop words contribute little to search success – searches are typically content words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Practical use in most applied contexts is unclear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9154-CE1E-EC46-9260-2E6DE35D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Image result for stop sign png">
            <a:extLst>
              <a:ext uri="{FF2B5EF4-FFF2-40B4-BE49-F238E27FC236}">
                <a16:creationId xmlns:a16="http://schemas.microsoft.com/office/drawing/2014/main" id="{ABE8BCE8-E309-9D41-8A62-11A39EC1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096" y="185738"/>
            <a:ext cx="1340370" cy="134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82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Reasons to keep stop words: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No hard cutoff for what counts as a stop word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Highly predictive in some tasks (e.g. authorship recognition)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Useful for building more complex (e.g. n-gram)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9154-CE1E-EC46-9260-2E6DE35D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Image result for stop sign png">
            <a:extLst>
              <a:ext uri="{FF2B5EF4-FFF2-40B4-BE49-F238E27FC236}">
                <a16:creationId xmlns:a16="http://schemas.microsoft.com/office/drawing/2014/main" id="{4523AD03-0BEA-CB4B-A114-93AA0827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096" y="185738"/>
            <a:ext cx="1340370" cy="134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247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Preprocessing: Rare and unseen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Very low-frequency words can pose problems</a:t>
            </a:r>
          </a:p>
          <a:p>
            <a:r>
              <a:rPr lang="en-US" dirty="0">
                <a:latin typeface="Optima" panose="02000503060000020004" pitchFamily="2" charset="0"/>
              </a:rPr>
              <a:t>Can very quickly expand the number of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146F1-7768-A442-B253-EBFA14B3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26" y="2773785"/>
            <a:ext cx="4939748" cy="358256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16BF6D-77A7-4045-A2DB-2C575DE333A8}"/>
              </a:ext>
            </a:extLst>
          </p:cNvPr>
          <p:cNvCxnSpPr>
            <a:cxnSpLocks/>
          </p:cNvCxnSpPr>
          <p:nvPr/>
        </p:nvCxnSpPr>
        <p:spPr>
          <a:xfrm>
            <a:off x="5539330" y="2889900"/>
            <a:ext cx="0" cy="2959357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D7EDB03-68EA-F546-9D1B-DDD1AED7EE9F}"/>
              </a:ext>
            </a:extLst>
          </p:cNvPr>
          <p:cNvSpPr/>
          <p:nvPr/>
        </p:nvSpPr>
        <p:spPr>
          <a:xfrm>
            <a:off x="3995232" y="6356350"/>
            <a:ext cx="420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Optima" panose="02000503060000020004" pitchFamily="2" charset="0"/>
              </a:rPr>
              <a:t>60,000 words with a frequency &lt; 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2DE6D0-1A81-D54B-8A5A-1B24DF03C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767" y="1825625"/>
            <a:ext cx="2063033" cy="1611174"/>
          </a:xfrm>
          <a:prstGeom prst="rect">
            <a:avLst/>
          </a:prstGeom>
        </p:spPr>
      </p:pic>
      <p:pic>
        <p:nvPicPr>
          <p:cNvPr id="11" name="Picture 2" descr="Image result for medal emoji">
            <a:extLst>
              <a:ext uri="{FF2B5EF4-FFF2-40B4-BE49-F238E27FC236}">
                <a16:creationId xmlns:a16="http://schemas.microsoft.com/office/drawing/2014/main" id="{C56839BD-0C6D-5C40-8F4B-C4CDC0E5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13" y="1906089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5F51BE-DCBF-F145-B748-777682362DF9}"/>
              </a:ext>
            </a:extLst>
          </p:cNvPr>
          <p:cNvSpPr txBox="1"/>
          <p:nvPr/>
        </p:nvSpPr>
        <p:spPr>
          <a:xfrm>
            <a:off x="9783577" y="3517263"/>
            <a:ext cx="107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Zipf’s</a:t>
            </a:r>
            <a:r>
              <a:rPr lang="en-US" sz="1600" dirty="0">
                <a:latin typeface="Optima" panose="02000503060000020004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6967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UNK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Solution to low-frequency words: Replace them with an “UNK” token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BEFORE: 'provides a porthole into that noble , trembling incoherence that defines us all .'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AFTER: 'provides a UNK into that noble , trembling UNK that defines us all .'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7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Differs from many other types of data sources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Unstructured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77BEE-EAF3-E14E-914D-B7A833EF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</a:t>
            </a:fld>
            <a:endParaRPr lang="en-US"/>
          </a:p>
        </p:txBody>
      </p:sp>
      <p:pic>
        <p:nvPicPr>
          <p:cNvPr id="8194" name="Picture 2" descr="Image result for dependency parse transparent">
            <a:extLst>
              <a:ext uri="{FF2B5EF4-FFF2-40B4-BE49-F238E27FC236}">
                <a16:creationId xmlns:a16="http://schemas.microsoft.com/office/drawing/2014/main" id="{1468DE58-B031-E341-BAFB-88A127FDE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79" y="3608387"/>
            <a:ext cx="7680642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2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String manipulation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29</a:t>
            </a:fld>
            <a:endParaRPr lang="en-US"/>
          </a:p>
        </p:txBody>
      </p:sp>
      <p:pic>
        <p:nvPicPr>
          <p:cNvPr id="18434" name="Picture 2" descr="Image result for knitting png">
            <a:extLst>
              <a:ext uri="{FF2B5EF4-FFF2-40B4-BE49-F238E27FC236}">
                <a16:creationId xmlns:a16="http://schemas.microsoft.com/office/drawing/2014/main" id="{478A8206-5BFC-8045-86A3-6A518894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690688"/>
            <a:ext cx="5080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8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Interim: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Tokenize your text into its basic components</a:t>
            </a:r>
          </a:p>
          <a:p>
            <a:r>
              <a:rPr lang="en-US" dirty="0">
                <a:latin typeface="Optima" panose="02000503060000020004" pitchFamily="2" charset="0"/>
              </a:rPr>
              <a:t>Optionally:</a:t>
            </a:r>
          </a:p>
          <a:p>
            <a:pPr lvl="1"/>
            <a:r>
              <a:rPr lang="en-US" sz="2800" dirty="0">
                <a:latin typeface="Optima" panose="02000503060000020004" pitchFamily="2" charset="0"/>
              </a:rPr>
              <a:t>Make documents lower-case (casing)</a:t>
            </a:r>
          </a:p>
          <a:p>
            <a:pPr lvl="1"/>
            <a:r>
              <a:rPr lang="en-US" sz="2800" dirty="0">
                <a:latin typeface="Optima" panose="02000503060000020004" pitchFamily="2" charset="0"/>
              </a:rPr>
              <a:t>Simplify words into their bases (lemmatize)</a:t>
            </a:r>
          </a:p>
          <a:p>
            <a:pPr lvl="1"/>
            <a:r>
              <a:rPr lang="en-US" sz="2800" dirty="0">
                <a:latin typeface="Optima" panose="02000503060000020004" pitchFamily="2" charset="0"/>
              </a:rPr>
              <a:t>Remove high-frequency words (stop words)</a:t>
            </a:r>
          </a:p>
          <a:p>
            <a:pPr lvl="1"/>
            <a:r>
              <a:rPr lang="en-US" sz="2800" dirty="0">
                <a:latin typeface="Optima" panose="02000503060000020004" pitchFamily="2" charset="0"/>
              </a:rPr>
              <a:t>Substitute low-frequency words for a placeholder (UNK)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9D3B-DA31-5146-8368-73E3A6E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6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From strings to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Fundamental unit of machine learning models is the </a:t>
            </a:r>
            <a:r>
              <a:rPr lang="en-US" i="1" dirty="0">
                <a:latin typeface="Optima" panose="02000503060000020004" pitchFamily="2" charset="0"/>
              </a:rPr>
              <a:t>vector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An ordered list of values</a:t>
            </a:r>
          </a:p>
          <a:p>
            <a:r>
              <a:rPr lang="en-US" dirty="0">
                <a:latin typeface="Optima" panose="02000503060000020004" pitchFamily="2" charset="0"/>
              </a:rPr>
              <a:t>Vectors of text-based features can be used in any machine learning model</a:t>
            </a:r>
          </a:p>
        </p:txBody>
      </p:sp>
      <p:pic>
        <p:nvPicPr>
          <p:cNvPr id="1026" name="Picture 2" descr="Image result for linear model transparent">
            <a:extLst>
              <a:ext uri="{FF2B5EF4-FFF2-40B4-BE49-F238E27FC236}">
                <a16:creationId xmlns:a16="http://schemas.microsoft.com/office/drawing/2014/main" id="{F763760C-6016-3345-B11E-0FA6E4C01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1" y="3743493"/>
            <a:ext cx="3673929" cy="24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andom forest transparent">
            <a:extLst>
              <a:ext uri="{FF2B5EF4-FFF2-40B4-BE49-F238E27FC236}">
                <a16:creationId xmlns:a16="http://schemas.microsoft.com/office/drawing/2014/main" id="{0C70B271-C79E-E245-AD95-773CB5E9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068" y="3866357"/>
            <a:ext cx="2433864" cy="1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6884DB-3B81-6047-86DF-81296FBED489}"/>
              </a:ext>
            </a:extLst>
          </p:cNvPr>
          <p:cNvSpPr txBox="1"/>
          <p:nvPr/>
        </p:nvSpPr>
        <p:spPr>
          <a:xfrm>
            <a:off x="891732" y="617696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 panose="02000503060000020004" pitchFamily="2" charset="0"/>
              </a:rPr>
              <a:t>Linear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4F977-2E05-B246-9EC0-EA6DF84A0302}"/>
              </a:ext>
            </a:extLst>
          </p:cNvPr>
          <p:cNvSpPr txBox="1"/>
          <p:nvPr/>
        </p:nvSpPr>
        <p:spPr>
          <a:xfrm>
            <a:off x="4400952" y="5509882"/>
            <a:ext cx="3189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 panose="02000503060000020004" pitchFamily="2" charset="0"/>
              </a:rPr>
              <a:t>Decision trees and random forests</a:t>
            </a:r>
          </a:p>
        </p:txBody>
      </p:sp>
      <p:pic>
        <p:nvPicPr>
          <p:cNvPr id="1030" name="Picture 6" descr="Image result for k-means transparent">
            <a:extLst>
              <a:ext uri="{FF2B5EF4-FFF2-40B4-BE49-F238E27FC236}">
                <a16:creationId xmlns:a16="http://schemas.microsoft.com/office/drawing/2014/main" id="{5A96B62B-3D28-1849-8CA2-7F69C4750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16" y="3655603"/>
            <a:ext cx="2267353" cy="24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EE946C-578B-2D4D-823A-C95A6F8B8011}"/>
              </a:ext>
            </a:extLst>
          </p:cNvPr>
          <p:cNvSpPr txBox="1"/>
          <p:nvPr/>
        </p:nvSpPr>
        <p:spPr>
          <a:xfrm>
            <a:off x="7960969" y="5831273"/>
            <a:ext cx="3623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 panose="02000503060000020004" pitchFamily="2" charset="0"/>
              </a:rPr>
              <a:t>Nonparametric methods (e.g. k-means)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E72BB-FB18-FF49-A39A-29504327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3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Today’s example: Rotten Tomatoes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  <a:hlinkClick r:id="rId2"/>
              </a:rPr>
              <a:t>http://www.cs.cornell.edu/people/pabo/movie-review-data/</a:t>
            </a:r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Task involves </a:t>
            </a:r>
            <a:r>
              <a:rPr lang="en-US" i="1" dirty="0">
                <a:latin typeface="Optima" panose="02000503060000020004" pitchFamily="2" charset="0"/>
              </a:rPr>
              <a:t>sentiment categorization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Negative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 Positive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Ordinal (1/2/3/4/5) or categorical (positive, somewhat positive...)</a:t>
            </a:r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What kind of review is the one below?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“Interesting, but not compelling.”</a:t>
            </a:r>
          </a:p>
          <a:p>
            <a:r>
              <a:rPr lang="en-US" dirty="0">
                <a:latin typeface="Optima" panose="02000503060000020004" pitchFamily="2" charset="0"/>
              </a:rPr>
              <a:t>What about this one?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“If you sometimes like to go to the movies to have fun, Wasabi is a good place to start.”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E72BB-FB18-FF49-A39A-29504327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9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An application: 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Task: Take unstructured text and predict a label</a:t>
            </a:r>
          </a:p>
          <a:p>
            <a:r>
              <a:rPr lang="en-US" dirty="0">
                <a:latin typeface="Optima" panose="02000503060000020004" pitchFamily="2" charset="0"/>
              </a:rPr>
              <a:t>Today’s dataset: Rotten Tomatoes reviews</a:t>
            </a:r>
          </a:p>
          <a:p>
            <a:pPr lvl="1"/>
            <a:r>
              <a:rPr lang="en-US" dirty="0">
                <a:latin typeface="Optima" panose="02000503060000020004" pitchFamily="2" charset="0"/>
                <a:hlinkClick r:id="rId2"/>
              </a:rPr>
              <a:t>http://www.cs.cornell.edu/people/pabo/movie-review-data/</a:t>
            </a:r>
            <a:endParaRPr lang="en-US" dirty="0">
              <a:latin typeface="Optima" panose="02000503060000020004" pitchFamily="2" charset="0"/>
            </a:endParaRPr>
          </a:p>
          <a:p>
            <a:pPr lvl="1"/>
            <a:r>
              <a:rPr lang="en-US" b="1" dirty="0">
                <a:latin typeface="Optima" panose="02000503060000020004" pitchFamily="2" charset="0"/>
              </a:rPr>
              <a:t>Documents</a:t>
            </a:r>
            <a:r>
              <a:rPr lang="en-US" dirty="0">
                <a:latin typeface="Optima" panose="02000503060000020004" pitchFamily="2" charset="0"/>
              </a:rPr>
              <a:t> are single movie reviews containing multiple sentences</a:t>
            </a:r>
          </a:p>
          <a:p>
            <a:r>
              <a:rPr lang="en-US" dirty="0">
                <a:latin typeface="Optima" panose="02000503060000020004" pitchFamily="2" charset="0"/>
              </a:rPr>
              <a:t>Is a given document a positive or negative review?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E72BB-FB18-FF49-A39A-29504327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Features from text: Bag-of-words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9F0D-A5A6-A849-AE0E-F05446E9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34</a:t>
            </a:fld>
            <a:endParaRPr lang="en-US"/>
          </a:p>
        </p:txBody>
      </p:sp>
      <p:pic>
        <p:nvPicPr>
          <p:cNvPr id="5122" name="Picture 2" descr="Vector encoding is a basic representation of documents.">
            <a:extLst>
              <a:ext uri="{FF2B5EF4-FFF2-40B4-BE49-F238E27FC236}">
                <a16:creationId xmlns:a16="http://schemas.microsoft.com/office/drawing/2014/main" id="{09BB15D4-F99F-CC4A-B87C-29DFEF98F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1923267"/>
            <a:ext cx="9780104" cy="42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F8C69-4B38-0541-BBC5-F69C6636716D}"/>
              </a:ext>
            </a:extLst>
          </p:cNvPr>
          <p:cNvSpPr/>
          <p:nvPr/>
        </p:nvSpPr>
        <p:spPr>
          <a:xfrm>
            <a:off x="954157" y="3697357"/>
            <a:ext cx="10399643" cy="243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576EA7-E951-204A-89D6-B0CB2BF46786}"/>
              </a:ext>
            </a:extLst>
          </p:cNvPr>
          <p:cNvSpPr/>
          <p:nvPr/>
        </p:nvSpPr>
        <p:spPr>
          <a:xfrm>
            <a:off x="4470400" y="1799771"/>
            <a:ext cx="3294743" cy="448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5D0CF-1673-C542-B1C0-995F3C2E94C6}"/>
              </a:ext>
            </a:extLst>
          </p:cNvPr>
          <p:cNvSpPr/>
          <p:nvPr/>
        </p:nvSpPr>
        <p:spPr>
          <a:xfrm>
            <a:off x="1175657" y="1799771"/>
            <a:ext cx="3294743" cy="448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7E4A5-54C8-E34B-8D64-288301211186}"/>
              </a:ext>
            </a:extLst>
          </p:cNvPr>
          <p:cNvSpPr/>
          <p:nvPr/>
        </p:nvSpPr>
        <p:spPr>
          <a:xfrm>
            <a:off x="7765143" y="1799771"/>
            <a:ext cx="3294743" cy="448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689FB-8E42-9841-8C66-0C4CC95822E6}"/>
              </a:ext>
            </a:extLst>
          </p:cNvPr>
          <p:cNvSpPr txBox="1"/>
          <p:nvPr/>
        </p:nvSpPr>
        <p:spPr>
          <a:xfrm>
            <a:off x="838200" y="6385023"/>
            <a:ext cx="7353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Credit: </a:t>
            </a:r>
            <a:r>
              <a:rPr lang="en-US" sz="1400" dirty="0">
                <a:latin typeface="Optima" panose="02000503060000020004" pitchFamily="2" charset="0"/>
                <a:hlinkClick r:id="rId4"/>
              </a:rPr>
              <a:t>https://www.oreilly.com/library/view/applied-text-analysis/9781491963036/ch04.html</a:t>
            </a:r>
            <a:r>
              <a:rPr lang="en-US" sz="1400" dirty="0">
                <a:latin typeface="Optima" panose="0200050306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81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Features from text: Bag-of-words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9F0D-A5A6-A849-AE0E-F05446E9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0656F-6EB7-2D4C-84E6-3026B182BDC8}"/>
              </a:ext>
            </a:extLst>
          </p:cNvPr>
          <p:cNvSpPr txBox="1"/>
          <p:nvPr/>
        </p:nvSpPr>
        <p:spPr>
          <a:xfrm>
            <a:off x="838200" y="6385023"/>
            <a:ext cx="7353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Credit: </a:t>
            </a:r>
            <a:r>
              <a:rPr lang="en-US" sz="1400" dirty="0">
                <a:latin typeface="Optima" panose="02000503060000020004" pitchFamily="2" charset="0"/>
                <a:hlinkClick r:id="rId3"/>
              </a:rPr>
              <a:t>https://www.oreilly.com/library/view/applied-text-analysis/9781491963036/ch04.html</a:t>
            </a:r>
            <a:r>
              <a:rPr lang="en-US" sz="1400" dirty="0">
                <a:latin typeface="Optima" panose="02000503060000020004" pitchFamily="2" charset="0"/>
              </a:rPr>
              <a:t> </a:t>
            </a:r>
          </a:p>
        </p:txBody>
      </p:sp>
      <p:pic>
        <p:nvPicPr>
          <p:cNvPr id="12" name="Picture 4" descr="Bag of words encoding uses the frequency of words in the document to encode the vector.">
            <a:extLst>
              <a:ext uri="{FF2B5EF4-FFF2-40B4-BE49-F238E27FC236}">
                <a16:creationId xmlns:a16="http://schemas.microsoft.com/office/drawing/2014/main" id="{559D6D58-E35E-434F-B935-2AA734A8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1923267"/>
            <a:ext cx="9780104" cy="42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89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Creating bag-of-words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en-US" dirty="0">
                <a:latin typeface="Optima" panose="02000503060000020004" pitchFamily="2" charset="0"/>
              </a:rPr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Creates a sparse matrix of counts of each word in a set of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785-47F9-E041-8A11-AFDE546C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36</a:t>
            </a:fld>
            <a:endParaRPr lang="en-US"/>
          </a:p>
        </p:txBody>
      </p:sp>
      <p:pic>
        <p:nvPicPr>
          <p:cNvPr id="20482" name="Picture 2" descr="Image result for sparse versus dense matrix">
            <a:extLst>
              <a:ext uri="{FF2B5EF4-FFF2-40B4-BE49-F238E27FC236}">
                <a16:creationId xmlns:a16="http://schemas.microsoft.com/office/drawing/2014/main" id="{478DA053-BAE0-9E49-811A-6E8963F2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80" y="3080924"/>
            <a:ext cx="3096039" cy="309603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733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Creating bag-of-words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nltk.tokenize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word_tokenize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sklearn.feature_extraction.text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counts =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min_df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=1, tokenizer=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word_tokenize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stop_words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=None).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my_list_of_documents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785-47F9-E041-8A11-AFDE546C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Image result for sparse versus dense matrix">
            <a:extLst>
              <a:ext uri="{FF2B5EF4-FFF2-40B4-BE49-F238E27FC236}">
                <a16:creationId xmlns:a16="http://schemas.microsoft.com/office/drawing/2014/main" id="{A8046878-7B16-8B43-8C04-0BDA13D1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18" y="365125"/>
            <a:ext cx="1815882" cy="181588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38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Features </a:t>
            </a:r>
            <a:r>
              <a:rPr lang="en-US">
                <a:latin typeface="Optima" panose="02000503060000020004" pitchFamily="2" charset="0"/>
              </a:rPr>
              <a:t>from text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Downsides to the bag-of-words approach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Missing word order (“baby monkey” and “monkey baby” do not mean the same thing)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Doesn’t capture broader context (“not the best” vs. “best”)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Learning objective be expensive or unstable at high dimensionalities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0505-BE6D-5C4A-B0EB-6FBD88BE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83798-D39B-9545-B23D-83ED4528C142}"/>
              </a:ext>
            </a:extLst>
          </p:cNvPr>
          <p:cNvSpPr/>
          <p:nvPr/>
        </p:nvSpPr>
        <p:spPr>
          <a:xfrm>
            <a:off x="2438400" y="4281712"/>
            <a:ext cx="1364974" cy="1033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9F527-1BE4-8E45-A7AF-38C0502C495D}"/>
              </a:ext>
            </a:extLst>
          </p:cNvPr>
          <p:cNvSpPr/>
          <p:nvPr/>
        </p:nvSpPr>
        <p:spPr>
          <a:xfrm>
            <a:off x="2438400" y="5559511"/>
            <a:ext cx="1364974" cy="1033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1D659-DBC8-8B44-A23F-F13D5C2FB0A7}"/>
              </a:ext>
            </a:extLst>
          </p:cNvPr>
          <p:cNvSpPr txBox="1"/>
          <p:nvPr/>
        </p:nvSpPr>
        <p:spPr>
          <a:xfrm>
            <a:off x="2541241" y="38730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Long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68DCCE-A709-5B46-A117-7D1F92081B43}"/>
              </a:ext>
            </a:extLst>
          </p:cNvPr>
          <p:cNvSpPr/>
          <p:nvPr/>
        </p:nvSpPr>
        <p:spPr>
          <a:xfrm>
            <a:off x="4641506" y="4281712"/>
            <a:ext cx="5731565" cy="570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62D0D-1CA7-C34E-AF93-5D1D7E3B3301}"/>
              </a:ext>
            </a:extLst>
          </p:cNvPr>
          <p:cNvSpPr txBox="1"/>
          <p:nvPr/>
        </p:nvSpPr>
        <p:spPr>
          <a:xfrm>
            <a:off x="6904077" y="3873000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Wide data</a:t>
            </a:r>
          </a:p>
        </p:txBody>
      </p:sp>
    </p:spTree>
    <p:extLst>
      <p:ext uri="{BB962C8B-B14F-4D97-AF65-F5344CB8AC3E}">
        <p14:creationId xmlns:p14="http://schemas.microsoft.com/office/powerpoint/2010/main" val="350973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Differs from many other types of data sources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Unstructured – in the database sense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77BEE-EAF3-E14E-914D-B7A833EF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</a:t>
            </a:fld>
            <a:endParaRPr lang="en-US"/>
          </a:p>
        </p:txBody>
      </p:sp>
      <p:pic>
        <p:nvPicPr>
          <p:cNvPr id="8194" name="Picture 2" descr="Image result for dependency parse transparent">
            <a:extLst>
              <a:ext uri="{FF2B5EF4-FFF2-40B4-BE49-F238E27FC236}">
                <a16:creationId xmlns:a16="http://schemas.microsoft.com/office/drawing/2014/main" id="{1468DE58-B031-E341-BAFB-88A127FDE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79" y="3608387"/>
            <a:ext cx="7680642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415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Bag-of-words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785-47F9-E041-8A11-AFDE546C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8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Features from text: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Alternate ways of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Term frequency / Inverse document frequency (TF-IDF)</a:t>
            </a:r>
          </a:p>
          <a:p>
            <a:r>
              <a:rPr lang="en-US" dirty="0">
                <a:latin typeface="Optima" panose="02000503060000020004" pitchFamily="2" charset="0"/>
              </a:rPr>
              <a:t>Term frequency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Number of times a word occurs in a document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Document frequency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Number of documents where a word is seen at least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0505-BE6D-5C4A-B0EB-6FBD88BE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6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Features from text: TF-IDF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0505-BE6D-5C4A-B0EB-6FBD88BE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 descr="Term frequency-inverse document frequency encodes documents relative to it's most unique and relevant terms.">
            <a:extLst>
              <a:ext uri="{FF2B5EF4-FFF2-40B4-BE49-F238E27FC236}">
                <a16:creationId xmlns:a16="http://schemas.microsoft.com/office/drawing/2014/main" id="{9E927A4A-9556-954C-9DC9-3404F0AA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1923267"/>
            <a:ext cx="9780104" cy="42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648F3-DBC3-AF4B-B70A-BFF05D5D89B5}"/>
              </a:ext>
            </a:extLst>
          </p:cNvPr>
          <p:cNvSpPr/>
          <p:nvPr/>
        </p:nvSpPr>
        <p:spPr>
          <a:xfrm>
            <a:off x="980661" y="1590261"/>
            <a:ext cx="6705600" cy="2835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1ADCA-7FF3-6A48-9E5F-278F5F7CE4AB}"/>
              </a:ext>
            </a:extLst>
          </p:cNvPr>
          <p:cNvSpPr txBox="1"/>
          <p:nvPr/>
        </p:nvSpPr>
        <p:spPr>
          <a:xfrm>
            <a:off x="838200" y="6385023"/>
            <a:ext cx="7353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Credit: </a:t>
            </a:r>
            <a:r>
              <a:rPr lang="en-US" sz="1400" dirty="0">
                <a:latin typeface="Optima" panose="02000503060000020004" pitchFamily="2" charset="0"/>
                <a:hlinkClick r:id="rId3"/>
              </a:rPr>
              <a:t>https://www.oreilly.com/library/view/applied-text-analysis/9781491963036/ch04.html</a:t>
            </a:r>
            <a:r>
              <a:rPr lang="en-US" sz="1400" dirty="0">
                <a:latin typeface="Optima" panose="0200050306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86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Creating TF-IDF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IDF(counts_, smooth=1):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counts_[counts_ &gt; 0] = 1 </a:t>
            </a:r>
            <a:r>
              <a:rPr lang="en-US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insensitive to repetition</a:t>
            </a:r>
            <a:endParaRPr lang="en-US" sz="23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smoothed_counts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counts_.sum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(axis=0) + smooth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counts.shape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[0] /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smoothed_counts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785-47F9-E041-8A11-AFDE546C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3FB1D-B5B6-0E4A-A4C1-F08B38E768C1}"/>
              </a:ext>
            </a:extLst>
          </p:cNvPr>
          <p:cNvSpPr/>
          <p:nvPr/>
        </p:nvSpPr>
        <p:spPr>
          <a:xfrm>
            <a:off x="255105" y="1350902"/>
            <a:ext cx="8163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nltk.tokenize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word_tokenize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sklearn.feature_extraction.text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counts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=1, tokenizer=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word_tokenize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stop_words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=None).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my_list_of_documents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7" name="Picture 2" descr="Image result for sparse versus dense matrix">
            <a:extLst>
              <a:ext uri="{FF2B5EF4-FFF2-40B4-BE49-F238E27FC236}">
                <a16:creationId xmlns:a16="http://schemas.microsoft.com/office/drawing/2014/main" id="{2DAB4361-B531-074C-9CA2-1623B55F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18" y="365125"/>
            <a:ext cx="1815882" cy="181588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94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Creating TF-IDF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785-47F9-E041-8A11-AFDE546C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Image result for sparse versus dense matrix">
            <a:extLst>
              <a:ext uri="{FF2B5EF4-FFF2-40B4-BE49-F238E27FC236}">
                <a16:creationId xmlns:a16="http://schemas.microsoft.com/office/drawing/2014/main" id="{AC0DA7B1-05B3-AE48-81EB-1BE131E2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18" y="365125"/>
            <a:ext cx="1815882" cy="181588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78A9B5-507D-F244-A782-A1FC9A8A6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Once you have counts and IDF values, obtaining</a:t>
            </a:r>
            <a:b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</a:br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TF-IDF scores is a multiplication problem</a:t>
            </a:r>
          </a:p>
          <a:p>
            <a:pPr lvl="1"/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Counts contain “term frequencies” (the TF part)</a:t>
            </a:r>
          </a:p>
          <a:p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Multiply each row in the original count matrix by the new IDF vector to get a TF-IDF matrix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counts.multiply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(IDF(counts))</a:t>
            </a:r>
          </a:p>
          <a:p>
            <a:r>
              <a:rPr lang="en-US" dirty="0">
                <a:latin typeface="Optima" panose="02000503060000020004" pitchFamily="2" charset="0"/>
                <a:cs typeface="Courier New" panose="02070309020205020404" pitchFamily="49" charset="0"/>
              </a:rPr>
              <a:t>Optionally, log transform: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counts.multiply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(IDF(counts)))</a:t>
            </a:r>
          </a:p>
        </p:txBody>
      </p:sp>
    </p:spTree>
    <p:extLst>
      <p:ext uri="{BB962C8B-B14F-4D97-AF65-F5344CB8AC3E}">
        <p14:creationId xmlns:p14="http://schemas.microsoft.com/office/powerpoint/2010/main" val="4178483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TF-IDF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785-47F9-E041-8A11-AFDE546C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6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Features from text: 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N-gram features are sequences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Multiple letters (for representing words)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Multiple words (for representing phrases)</a:t>
            </a:r>
          </a:p>
          <a:p>
            <a:r>
              <a:rPr lang="en-US" dirty="0">
                <a:latin typeface="Optima" panose="02000503060000020004" pitchFamily="2" charset="0"/>
              </a:rPr>
              <a:t>Capture some contextual information about word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A79B-8109-4B49-9744-0D70D47E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23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Optima" panose="02000503060000020004" pitchFamily="2" charset="0"/>
              </a:rPr>
              <a:t>N-gram features</a:t>
            </a:r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DBED2-9DBE-934E-9586-7F3CFFE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91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Shortcomings to n-grams</a:t>
            </a: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15D8-0DDF-F148-AB6D-5B438B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N-grams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15D8-0DDF-F148-AB6D-5B438B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Differs from many other types of data sources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Unstructured – in the database sense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Complex – many statistical regularities and dependencies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Similar to images, video, and audio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77BEE-EAF3-E14E-914D-B7A833EF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</a:t>
            </a:fld>
            <a:endParaRPr lang="en-US"/>
          </a:p>
        </p:txBody>
      </p:sp>
      <p:pic>
        <p:nvPicPr>
          <p:cNvPr id="8194" name="Picture 2" descr="Image result for dependency parse transparent">
            <a:extLst>
              <a:ext uri="{FF2B5EF4-FFF2-40B4-BE49-F238E27FC236}">
                <a16:creationId xmlns:a16="http://schemas.microsoft.com/office/drawing/2014/main" id="{1468DE58-B031-E341-BAFB-88A127FDE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79" y="3608387"/>
            <a:ext cx="7680642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198497-B17D-A44B-84A1-59A0BB377F7D}"/>
              </a:ext>
            </a:extLst>
          </p:cNvPr>
          <p:cNvSpPr/>
          <p:nvPr/>
        </p:nvSpPr>
        <p:spPr>
          <a:xfrm>
            <a:off x="2143593" y="3608386"/>
            <a:ext cx="7792728" cy="1833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401D32-E22A-B846-80DF-159F09B737FF}"/>
              </a:ext>
            </a:extLst>
          </p:cNvPr>
          <p:cNvSpPr/>
          <p:nvPr/>
        </p:nvSpPr>
        <p:spPr>
          <a:xfrm>
            <a:off x="2030826" y="5776497"/>
            <a:ext cx="7792728" cy="7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9600" cy="4351338"/>
          </a:xfrm>
        </p:spPr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Shortcomings to matching on exact words and exact context</a:t>
            </a:r>
          </a:p>
          <a:p>
            <a:r>
              <a:rPr lang="en-US" dirty="0">
                <a:latin typeface="Optima" panose="02000503060000020004" pitchFamily="2" charset="0"/>
              </a:rPr>
              <a:t>For many applications, we are not concerned about exact matches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e.g. “horrible” and “worst” are both negative words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Intuitively, similar words occur in similar types of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C3EBC-DEF5-A24D-B181-8B830ACD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A4FE6F0-00E7-924A-93A6-23E196A0C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3" r="72879" b="66935"/>
          <a:stretch/>
        </p:blipFill>
        <p:spPr>
          <a:xfrm>
            <a:off x="8131383" y="1168445"/>
            <a:ext cx="1495412" cy="4392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984394-43A7-0C49-935E-0C9C4AF61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04" r="73130" b="7530"/>
          <a:stretch/>
        </p:blipFill>
        <p:spPr>
          <a:xfrm>
            <a:off x="9858388" y="1168445"/>
            <a:ext cx="1495412" cy="32748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367E5F-246F-E040-A7B7-874A486E11A5}"/>
              </a:ext>
            </a:extLst>
          </p:cNvPr>
          <p:cNvSpPr/>
          <p:nvPr/>
        </p:nvSpPr>
        <p:spPr>
          <a:xfrm>
            <a:off x="9858388" y="4443251"/>
            <a:ext cx="22029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tima" panose="02000503060000020004" pitchFamily="2" charset="0"/>
              </a:rPr>
              <a:t>Two clusters of words that occur with the word “winter”</a:t>
            </a:r>
          </a:p>
        </p:txBody>
      </p:sp>
    </p:spTree>
    <p:extLst>
      <p:ext uri="{BB962C8B-B14F-4D97-AF65-F5344CB8AC3E}">
        <p14:creationId xmlns:p14="http://schemas.microsoft.com/office/powerpoint/2010/main" val="34459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Making wide sparse count matrix into a narrow and dense one</a:t>
            </a:r>
          </a:p>
          <a:p>
            <a:pPr marL="0" indent="0">
              <a:buNone/>
            </a:pPr>
            <a:endParaRPr lang="en-US" dirty="0">
              <a:latin typeface="Optima" panose="02000503060000020004" pitchFamily="2" charset="0"/>
            </a:endParaRPr>
          </a:p>
          <a:p>
            <a:pPr marL="234950" indent="-222250">
              <a:tabLst>
                <a:tab pos="222250" algn="l"/>
              </a:tabLst>
            </a:pPr>
            <a:r>
              <a:rPr lang="en-US" dirty="0">
                <a:latin typeface="Optima" panose="02000503060000020004" pitchFamily="2" charset="0"/>
              </a:rPr>
              <a:t>Dimensionality reduction approach</a:t>
            </a:r>
          </a:p>
          <a:p>
            <a:pPr marL="692150" lvl="1" indent="-222250">
              <a:tabLst>
                <a:tab pos="222250" algn="l"/>
              </a:tabLst>
            </a:pPr>
            <a:r>
              <a:rPr lang="en-US" dirty="0">
                <a:latin typeface="Optima" panose="02000503060000020004" pitchFamily="2" charset="0"/>
              </a:rPr>
              <a:t>e.g. Latent Semantic Analysis</a:t>
            </a:r>
          </a:p>
          <a:p>
            <a:pPr marL="234950" indent="-222250">
              <a:tabLst>
                <a:tab pos="222250" algn="l"/>
              </a:tabLst>
            </a:pPr>
            <a:r>
              <a:rPr lang="en-US" dirty="0">
                <a:latin typeface="Optima" panose="02000503060000020004" pitchFamily="2" charset="0"/>
              </a:rPr>
              <a:t>Steps:</a:t>
            </a:r>
          </a:p>
          <a:p>
            <a:pPr marL="692150" lvl="1" indent="-222250">
              <a:tabLst>
                <a:tab pos="222250" algn="l"/>
              </a:tabLst>
            </a:pPr>
            <a:r>
              <a:rPr lang="en-US" dirty="0">
                <a:latin typeface="Optima" panose="02000503060000020004" pitchFamily="2" charset="0"/>
              </a:rPr>
              <a:t>Compute bag-of-words representations</a:t>
            </a:r>
          </a:p>
          <a:p>
            <a:pPr marL="692150" lvl="1" indent="-222250">
              <a:tabLst>
                <a:tab pos="222250" algn="l"/>
              </a:tabLst>
            </a:pPr>
            <a:r>
              <a:rPr lang="en-US" dirty="0">
                <a:latin typeface="Optima" panose="02000503060000020004" pitchFamily="2" charset="0"/>
              </a:rPr>
              <a:t>Use principle components analysis (PCA) or related method and project into a lower-dimensional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2B65-9190-7347-B27B-05D2DF53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CCB6D-1B9E-B44E-86A1-6F27721E1D10}"/>
              </a:ext>
            </a:extLst>
          </p:cNvPr>
          <p:cNvSpPr txBox="1"/>
          <p:nvPr/>
        </p:nvSpPr>
        <p:spPr>
          <a:xfrm>
            <a:off x="838200" y="6352143"/>
            <a:ext cx="4592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Landauer</a:t>
            </a:r>
            <a:r>
              <a:rPr lang="en-US" sz="1600" dirty="0">
                <a:latin typeface="Optima" panose="02000503060000020004" pitchFamily="2" charset="0"/>
              </a:rPr>
              <a:t> &amp; </a:t>
            </a:r>
            <a:r>
              <a:rPr lang="en-US" sz="1600" dirty="0" err="1">
                <a:latin typeface="Optima" panose="02000503060000020004" pitchFamily="2" charset="0"/>
              </a:rPr>
              <a:t>Dumais</a:t>
            </a:r>
            <a:r>
              <a:rPr lang="en-US" sz="1600" dirty="0">
                <a:latin typeface="Optima" panose="02000503060000020004" pitchFamily="2" charset="0"/>
              </a:rPr>
              <a:t> (1997) </a:t>
            </a:r>
            <a:r>
              <a:rPr lang="en-US" sz="1600" i="1" dirty="0">
                <a:latin typeface="Optima" panose="02000503060000020004" pitchFamily="2" charset="0"/>
              </a:rPr>
              <a:t>Psychological Review</a:t>
            </a:r>
            <a:endParaRPr lang="en-US" sz="1600" dirty="0">
              <a:latin typeface="Optima" panose="02000503060000020004" pitchFamily="2" charset="0"/>
            </a:endParaRPr>
          </a:p>
        </p:txBody>
      </p:sp>
      <p:pic>
        <p:nvPicPr>
          <p:cNvPr id="1026" name="Picture 2" descr="Image result for king queen word vectors">
            <a:extLst>
              <a:ext uri="{FF2B5EF4-FFF2-40B4-BE49-F238E27FC236}">
                <a16:creationId xmlns:a16="http://schemas.microsoft.com/office/drawing/2014/main" id="{E5222D9E-3236-5244-B268-6AA22F4E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89" y="2412966"/>
            <a:ext cx="4472885" cy="203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4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260350" indent="-260350"/>
            <a:r>
              <a:rPr lang="en-US" dirty="0">
                <a:latin typeface="Optima" panose="02000503060000020004" pitchFamily="2" charset="0"/>
              </a:rPr>
              <a:t>Latent dimensions can be difficult to interpret</a:t>
            </a:r>
          </a:p>
          <a:p>
            <a:pPr marL="717550" lvl="1" indent="-260350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2B65-9190-7347-B27B-05D2DF53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C9EC04-0848-B54E-B43B-A199631E9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0941"/>
              </p:ext>
            </p:extLst>
          </p:nvPr>
        </p:nvGraphicFramePr>
        <p:xfrm>
          <a:off x="2471746" y="2468563"/>
          <a:ext cx="787488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489">
                  <a:extLst>
                    <a:ext uri="{9D8B030D-6E8A-4147-A177-3AD203B41FA5}">
                      <a16:colId xmlns:a16="http://schemas.microsoft.com/office/drawing/2014/main" val="16994720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278868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08132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0709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18844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2 -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2 -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Optima" panose="02000503060000020004" pitchFamily="2" charset="0"/>
                        </a:rPr>
                        <a:t>unk</a:t>
                      </a:r>
                      <a:endParaRPr lang="en-US" sz="1800" dirty="0">
                        <a:latin typeface="Optima" panose="0200050306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worth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74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funny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most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74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entertaining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will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9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too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53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comedy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their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92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boring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3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should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Optima" panose="02000503060000020004" pitchFamily="2" charset="0"/>
                        </a:rPr>
                        <a:t>they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43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387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Latent Semantic Analysis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15D8-0DDF-F148-AB6D-5B438B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0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Latent Semantic Analysis</a:t>
            </a:r>
          </a:p>
          <a:p>
            <a:pPr marL="4411663" indent="-236538"/>
            <a:r>
              <a:rPr lang="en-US" dirty="0">
                <a:latin typeface="Optima" panose="02000503060000020004" pitchFamily="2" charset="0"/>
              </a:rPr>
              <a:t>Model performance improves with more features but levels off at ~1000</a:t>
            </a:r>
          </a:p>
          <a:p>
            <a:pPr marL="4411663" indent="-236538"/>
            <a:r>
              <a:rPr lang="en-US" dirty="0">
                <a:latin typeface="Optima" panose="02000503060000020004" pitchFamily="2" charset="0"/>
              </a:rPr>
              <a:t>Very little performance loss relative to bag-of-words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2B65-9190-7347-B27B-05D2DF53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CCB6D-1B9E-B44E-86A1-6F27721E1D10}"/>
              </a:ext>
            </a:extLst>
          </p:cNvPr>
          <p:cNvSpPr txBox="1"/>
          <p:nvPr/>
        </p:nvSpPr>
        <p:spPr>
          <a:xfrm>
            <a:off x="838200" y="6352143"/>
            <a:ext cx="4592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Landauer</a:t>
            </a:r>
            <a:r>
              <a:rPr lang="en-US" sz="1600" dirty="0">
                <a:latin typeface="Optima" panose="02000503060000020004" pitchFamily="2" charset="0"/>
              </a:rPr>
              <a:t> &amp; </a:t>
            </a:r>
            <a:r>
              <a:rPr lang="en-US" sz="1600" dirty="0" err="1">
                <a:latin typeface="Optima" panose="02000503060000020004" pitchFamily="2" charset="0"/>
              </a:rPr>
              <a:t>Dumais</a:t>
            </a:r>
            <a:r>
              <a:rPr lang="en-US" sz="1600" dirty="0">
                <a:latin typeface="Optima" panose="02000503060000020004" pitchFamily="2" charset="0"/>
              </a:rPr>
              <a:t> (1997) </a:t>
            </a:r>
            <a:r>
              <a:rPr lang="en-US" sz="1600" i="1" dirty="0">
                <a:latin typeface="Optima" panose="02000503060000020004" pitchFamily="2" charset="0"/>
              </a:rPr>
              <a:t>Psychological Review</a:t>
            </a:r>
            <a:endParaRPr lang="en-US" sz="1600" dirty="0">
              <a:latin typeface="Optima" panose="02000503060000020004" pitchFamily="2" charset="0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474B7191-3D2C-9C4E-975C-9E6D137C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2048"/>
            <a:ext cx="4055573" cy="30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773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Other embeddings approaches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word2vec</a:t>
            </a:r>
          </a:p>
          <a:p>
            <a:pPr lvl="1"/>
            <a:r>
              <a:rPr lang="en-US" dirty="0" err="1">
                <a:latin typeface="Optima" panose="02000503060000020004" pitchFamily="2" charset="0"/>
              </a:rPr>
              <a:t>GloVe</a:t>
            </a:r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Embeddings available off-the-shelf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Stanford </a:t>
            </a:r>
            <a:r>
              <a:rPr lang="en-US" dirty="0" err="1">
                <a:latin typeface="Optima" panose="02000503060000020004" pitchFamily="2" charset="0"/>
              </a:rPr>
              <a:t>GloVe</a:t>
            </a:r>
            <a:r>
              <a:rPr lang="en-US" dirty="0">
                <a:latin typeface="Optima" panose="02000503060000020004" pitchFamily="2" charset="0"/>
              </a:rPr>
              <a:t>: Wikipedia 2014 + </a:t>
            </a:r>
            <a:r>
              <a:rPr lang="en-US" dirty="0" err="1">
                <a:latin typeface="Optima" panose="02000503060000020004" pitchFamily="2" charset="0"/>
              </a:rPr>
              <a:t>Gigaword</a:t>
            </a:r>
            <a:r>
              <a:rPr lang="en-US" dirty="0">
                <a:latin typeface="Optima" panose="02000503060000020004" pitchFamily="2" charset="0"/>
              </a:rPr>
              <a:t> 5 (6B tokens, 400K vocab, uncased, 300d vectors): </a:t>
            </a:r>
            <a:r>
              <a:rPr lang="en-US" dirty="0">
                <a:latin typeface="Optima" panose="02000503060000020004" pitchFamily="2" charset="0"/>
                <a:hlinkClick r:id="rId3"/>
              </a:rPr>
              <a:t>glove.6B.zip</a:t>
            </a:r>
            <a:r>
              <a:rPr lang="en-US" dirty="0">
                <a:latin typeface="Optima" panose="02000503060000020004" pitchFamily="2" charset="0"/>
              </a:rPr>
              <a:t> </a:t>
            </a:r>
          </a:p>
          <a:p>
            <a:pPr lvl="1"/>
            <a:r>
              <a:rPr lang="en-US" dirty="0">
                <a:latin typeface="Optima" panose="02000503060000020004" pitchFamily="2" charset="0"/>
                <a:hlinkClick r:id="rId4"/>
              </a:rPr>
              <a:t>vsmlib</a:t>
            </a:r>
            <a:r>
              <a:rPr lang="en-US" dirty="0">
                <a:latin typeface="Optima" panose="02000503060000020004" pitchFamily="2" charset="0"/>
              </a:rPr>
              <a:t> resources contain pre-trained models, incl.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B2D4-5962-DC40-8CEE-8AAF4CA4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5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6112" cy="4351338"/>
          </a:xfrm>
        </p:spPr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Algorithm developed by Google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Uses prediction to learn word meanings</a:t>
            </a:r>
          </a:p>
          <a:p>
            <a:r>
              <a:rPr lang="en-US" dirty="0">
                <a:latin typeface="Optima" panose="02000503060000020004" pitchFamily="2" charset="0"/>
              </a:rPr>
              <a:t>How to aggregate all words in the sentence is a puzzle</a:t>
            </a:r>
          </a:p>
          <a:p>
            <a:r>
              <a:rPr lang="en-US" dirty="0">
                <a:latin typeface="Optima" panose="02000503060000020004" pitchFamily="2" charset="0"/>
              </a:rPr>
              <a:t>Common solution is to use </a:t>
            </a:r>
            <a:r>
              <a:rPr lang="en-US" dirty="0" err="1">
                <a:latin typeface="Optima" panose="02000503060000020004" pitchFamily="2" charset="0"/>
              </a:rPr>
              <a:t>tf-idf</a:t>
            </a:r>
            <a:r>
              <a:rPr lang="en-US" dirty="0">
                <a:latin typeface="Optima" panose="02000503060000020004" pitchFamily="2" charset="0"/>
              </a:rPr>
              <a:t> to weight pre-trained word vectors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B2D4-5962-DC40-8CEE-8AAF4CA4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84C848C-679A-C54A-A093-3015BC49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12" y="1272208"/>
            <a:ext cx="4625566" cy="339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2B066-1327-FD41-8C1D-486AA6EA3A44}"/>
              </a:ext>
            </a:extLst>
          </p:cNvPr>
          <p:cNvSpPr txBox="1"/>
          <p:nvPr/>
        </p:nvSpPr>
        <p:spPr>
          <a:xfrm>
            <a:off x="838200" y="6105922"/>
            <a:ext cx="6515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Mikolov</a:t>
            </a:r>
            <a:r>
              <a:rPr lang="en-US" sz="1600" dirty="0">
                <a:latin typeface="Optima" panose="02000503060000020004" pitchFamily="2" charset="0"/>
              </a:rPr>
              <a:t>, T., </a:t>
            </a:r>
            <a:r>
              <a:rPr lang="en-US" sz="1600" dirty="0" err="1">
                <a:latin typeface="Optima" panose="02000503060000020004" pitchFamily="2" charset="0"/>
              </a:rPr>
              <a:t>Sutskever</a:t>
            </a:r>
            <a:r>
              <a:rPr lang="en-US" sz="1600" dirty="0">
                <a:latin typeface="Optima" panose="02000503060000020004" pitchFamily="2" charset="0"/>
              </a:rPr>
              <a:t>, I., Chen, K., </a:t>
            </a:r>
            <a:r>
              <a:rPr lang="en-US" sz="1600" dirty="0" err="1">
                <a:latin typeface="Optima" panose="02000503060000020004" pitchFamily="2" charset="0"/>
              </a:rPr>
              <a:t>Corrado</a:t>
            </a:r>
            <a:r>
              <a:rPr lang="en-US" sz="1600" dirty="0">
                <a:latin typeface="Optima" panose="02000503060000020004" pitchFamily="2" charset="0"/>
              </a:rPr>
              <a:t>, G. S., &amp; Dean, J. (2013). </a:t>
            </a:r>
            <a:br>
              <a:rPr lang="en-US" sz="1600" dirty="0">
                <a:latin typeface="Optima" panose="02000503060000020004" pitchFamily="2" charset="0"/>
              </a:rPr>
            </a:br>
            <a:r>
              <a:rPr lang="en-US" sz="1600" dirty="0">
                <a:latin typeface="Optima" panose="02000503060000020004" pitchFamily="2" charset="0"/>
              </a:rPr>
              <a:t>In </a:t>
            </a:r>
            <a:r>
              <a:rPr lang="en-US" sz="1600" i="1" dirty="0">
                <a:latin typeface="Optima" panose="02000503060000020004" pitchFamily="2" charset="0"/>
              </a:rPr>
              <a:t>Advances in Neural Information Processing Systems</a:t>
            </a:r>
            <a:r>
              <a:rPr lang="en-US" sz="1600" dirty="0">
                <a:latin typeface="Optima" panose="02000503060000020004" pitchFamily="2" charset="0"/>
              </a:rPr>
              <a:t> (pp. 3111-3119).</a:t>
            </a:r>
          </a:p>
        </p:txBody>
      </p:sp>
    </p:spTree>
    <p:extLst>
      <p:ext uri="{BB962C8B-B14F-4D97-AF65-F5344CB8AC3E}">
        <p14:creationId xmlns:p14="http://schemas.microsoft.com/office/powerpoint/2010/main" val="2628896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TF-IDF weighting on word vectors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in vocab of size |V|</a:t>
            </a:r>
          </a:p>
          <a:p>
            <a:r>
              <a:rPr lang="en-US" dirty="0">
                <a:latin typeface="Optima" panose="02000503060000020004" pitchFamily="2" charset="0"/>
              </a:rPr>
              <a:t>Scales impact of each word</a:t>
            </a:r>
          </a:p>
          <a:p>
            <a:r>
              <a:rPr lang="en-US" dirty="0">
                <a:latin typeface="Optima" panose="02000503060000020004" pitchFamily="2" charset="0"/>
              </a:rPr>
              <a:t>Three components: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word2vec vectors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bag-of-words vectors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IDF weighting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word2vec * TF * IDF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B2D4-5962-DC40-8CEE-8AAF4CA4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84C848C-679A-C54A-A093-3015BC49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56" y="533537"/>
            <a:ext cx="3519622" cy="2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2B066-1327-FD41-8C1D-486AA6EA3A44}"/>
              </a:ext>
            </a:extLst>
          </p:cNvPr>
          <p:cNvSpPr txBox="1"/>
          <p:nvPr/>
        </p:nvSpPr>
        <p:spPr>
          <a:xfrm>
            <a:off x="7930256" y="3266221"/>
            <a:ext cx="3519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Optima" panose="02000503060000020004" pitchFamily="2" charset="0"/>
              </a:rPr>
              <a:t>Mikolov</a:t>
            </a:r>
            <a:r>
              <a:rPr lang="en-US" sz="1600" dirty="0">
                <a:latin typeface="Optima" panose="02000503060000020004" pitchFamily="2" charset="0"/>
              </a:rPr>
              <a:t>, T., </a:t>
            </a:r>
            <a:r>
              <a:rPr lang="en-US" sz="1600" dirty="0" err="1">
                <a:latin typeface="Optima" panose="02000503060000020004" pitchFamily="2" charset="0"/>
              </a:rPr>
              <a:t>Sutskever</a:t>
            </a:r>
            <a:r>
              <a:rPr lang="en-US" sz="1600" dirty="0">
                <a:latin typeface="Optima" panose="02000503060000020004" pitchFamily="2" charset="0"/>
              </a:rPr>
              <a:t>, I., Chen, K., </a:t>
            </a:r>
            <a:r>
              <a:rPr lang="en-US" sz="1600" dirty="0" err="1">
                <a:latin typeface="Optima" panose="02000503060000020004" pitchFamily="2" charset="0"/>
              </a:rPr>
              <a:t>Corrado</a:t>
            </a:r>
            <a:r>
              <a:rPr lang="en-US" sz="1600" dirty="0">
                <a:latin typeface="Optima" panose="02000503060000020004" pitchFamily="2" charset="0"/>
              </a:rPr>
              <a:t>, G. S., &amp; Dean, J. (2013). </a:t>
            </a:r>
            <a:br>
              <a:rPr lang="en-US" sz="1600" dirty="0">
                <a:latin typeface="Optima" panose="02000503060000020004" pitchFamily="2" charset="0"/>
              </a:rPr>
            </a:br>
            <a:r>
              <a:rPr lang="en-US" sz="1600" dirty="0">
                <a:latin typeface="Optima" panose="02000503060000020004" pitchFamily="2" charset="0"/>
              </a:rPr>
              <a:t>In </a:t>
            </a:r>
            <a:r>
              <a:rPr lang="en-US" sz="1600" i="1" dirty="0">
                <a:latin typeface="Optima" panose="02000503060000020004" pitchFamily="2" charset="0"/>
              </a:rPr>
              <a:t>Advances in Neural Information Processing Systems</a:t>
            </a:r>
            <a:r>
              <a:rPr lang="en-US" sz="1600" dirty="0">
                <a:latin typeface="Optima" panose="02000503060000020004" pitchFamily="2" charset="0"/>
              </a:rPr>
              <a:t> (pp. 3111-3119).</a:t>
            </a:r>
          </a:p>
        </p:txBody>
      </p:sp>
      <p:pic>
        <p:nvPicPr>
          <p:cNvPr id="9" name="Picture 2" descr="Term frequency-inverse document frequency encodes documents relative to it's most unique and relevant terms.">
            <a:extLst>
              <a:ext uri="{FF2B5EF4-FFF2-40B4-BE49-F238E27FC236}">
                <a16:creationId xmlns:a16="http://schemas.microsoft.com/office/drawing/2014/main" id="{78954452-6DC5-FF47-9084-6D10BD875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07"/>
          <a:stretch/>
        </p:blipFill>
        <p:spPr bwMode="auto">
          <a:xfrm>
            <a:off x="5730123" y="4839539"/>
            <a:ext cx="5719755" cy="10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814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Bonus exercise: Look ma, no feature engineering!</a:t>
            </a: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B2D4-5962-DC40-8CEE-8AAF4CA4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1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Sentence embeddings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41904" cy="4351338"/>
          </a:xfrm>
        </p:spPr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These models are very large, very complex, and very slow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Nevertheless, performance gains can be substantial</a:t>
            </a:r>
          </a:p>
          <a:p>
            <a:r>
              <a:rPr lang="en-US" dirty="0">
                <a:latin typeface="Optima" panose="02000503060000020004" pitchFamily="2" charset="0"/>
              </a:rPr>
              <a:t>BERT and other context-sensitive models use the </a:t>
            </a:r>
            <a:r>
              <a:rPr lang="en-US" i="1" dirty="0">
                <a:latin typeface="Optima" panose="02000503060000020004" pitchFamily="2" charset="0"/>
              </a:rPr>
              <a:t>entire document</a:t>
            </a:r>
            <a:r>
              <a:rPr lang="en-US" dirty="0">
                <a:latin typeface="Optima" panose="02000503060000020004" pitchFamily="2" charset="0"/>
              </a:rPr>
              <a:t> (e.g. a sentence) to create sets of vectors</a:t>
            </a:r>
          </a:p>
          <a:p>
            <a:pPr lvl="1"/>
            <a:r>
              <a:rPr lang="en-US" dirty="0">
                <a:latin typeface="Optima" panose="02000503060000020004" pitchFamily="2" charset="0"/>
                <a:hlinkClick r:id="rId3"/>
              </a:rPr>
              <a:t>https://ai.googleblog.com/2018/11/open-sourcing-bert-state-of-art-pre.html</a:t>
            </a:r>
            <a:r>
              <a:rPr lang="en-US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B2D4-5962-DC40-8CEE-8AAF4CA4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58</a:t>
            </a:fld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2C06624C-63D1-E548-B661-8CB18462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79" y="4712415"/>
            <a:ext cx="7885043" cy="18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1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Making text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Optima" panose="02000503060000020004" pitchFamily="2" charset="0"/>
              </a:rPr>
              <a:t>Extracting structure from unstructured text </a:t>
            </a:r>
            <a:r>
              <a:rPr lang="en-US" dirty="0">
                <a:latin typeface="Optima" panose="02000503060000020004" pitchFamily="2" charset="0"/>
              </a:rPr>
              <a:t>is the central problem in text analytics and applied machine learning</a:t>
            </a:r>
          </a:p>
          <a:p>
            <a:r>
              <a:rPr lang="en-US" dirty="0">
                <a:latin typeface="Optima" panose="02000503060000020004" pitchFamily="2" charset="0"/>
              </a:rPr>
              <a:t>Ideally, we want to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Selectively identify features that improve our models</a:t>
            </a:r>
          </a:p>
          <a:p>
            <a:pPr lvl="1"/>
            <a:r>
              <a:rPr lang="en-US" sz="2500" dirty="0">
                <a:latin typeface="Optima" panose="02000503060000020004" pitchFamily="2" charset="0"/>
              </a:rPr>
              <a:t>Build models that are robust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8A543-C4B6-0646-984F-1A2B5BF6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0FC36-BFFD-5347-A6AF-1C6BC22369FD}"/>
              </a:ext>
            </a:extLst>
          </p:cNvPr>
          <p:cNvSpPr txBox="1"/>
          <p:nvPr/>
        </p:nvSpPr>
        <p:spPr>
          <a:xfrm rot="21155676">
            <a:off x="2166367" y="4505342"/>
            <a:ext cx="7859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Optima" panose="02000503060000020004" pitchFamily="2" charset="0"/>
              </a:rPr>
              <a:t>What applications do you all have in mind?</a:t>
            </a:r>
          </a:p>
        </p:txBody>
      </p:sp>
    </p:spTree>
    <p:extLst>
      <p:ext uri="{BB962C8B-B14F-4D97-AF65-F5344CB8AC3E}">
        <p14:creationId xmlns:p14="http://schemas.microsoft.com/office/powerpoint/2010/main" val="34107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Transformers (BERT)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15D8-0DDF-F148-AB6D-5B438B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8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Making text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Broadly, basic unit of analysis is a </a:t>
            </a:r>
            <a:r>
              <a:rPr lang="en-US" b="1" u="sng" dirty="0">
                <a:latin typeface="Optima" panose="02000503060000020004" pitchFamily="2" charset="0"/>
              </a:rPr>
              <a:t>document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Single sentences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Paragraphs  Articles  Books</a:t>
            </a:r>
          </a:p>
          <a:p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Want to deconstruct a document into useful components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In English, typically words or phrases</a:t>
            </a:r>
          </a:p>
          <a:p>
            <a:pPr lvl="1"/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In other languages, may be parts of words (e.g. Chinese characters)</a:t>
            </a:r>
          </a:p>
          <a:p>
            <a:r>
              <a:rPr lang="en-US" dirty="0">
                <a:latin typeface="Optima" panose="02000503060000020004" pitchFamily="2" charset="0"/>
              </a:rPr>
              <a:t>Preprocessing and feature engineering are critical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8A543-C4B6-0646-984F-1A2B5BF6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39C29-83F0-E442-AEC3-E17E9F99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0BCA92-DED2-7A43-932A-731BE080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Data loading with pandas</a:t>
            </a:r>
          </a:p>
        </p:txBody>
      </p:sp>
      <p:pic>
        <p:nvPicPr>
          <p:cNvPr id="19458" name="Picture 2" descr="Image result for crane png">
            <a:extLst>
              <a:ext uri="{FF2B5EF4-FFF2-40B4-BE49-F238E27FC236}">
                <a16:creationId xmlns:a16="http://schemas.microsoft.com/office/drawing/2014/main" id="{DCCE66C3-AD0E-FA46-B19B-62FA2C0A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3400"/>
            <a:ext cx="508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sack png">
            <a:extLst>
              <a:ext uri="{FF2B5EF4-FFF2-40B4-BE49-F238E27FC236}">
                <a16:creationId xmlns:a16="http://schemas.microsoft.com/office/drawing/2014/main" id="{51C346AB-3916-5C4C-A623-AE9695A2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91" y="2981739"/>
            <a:ext cx="2896909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D5A60-AB57-8047-966F-C1A3A5038508}"/>
              </a:ext>
            </a:extLst>
          </p:cNvPr>
          <p:cNvSpPr txBox="1"/>
          <p:nvPr/>
        </p:nvSpPr>
        <p:spPr>
          <a:xfrm>
            <a:off x="3718161" y="4330700"/>
            <a:ext cx="1607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tima" panose="02000503060000020004" pitchFamily="2" charset="0"/>
              </a:rPr>
              <a:t>Text data</a:t>
            </a:r>
          </a:p>
        </p:txBody>
      </p:sp>
    </p:spTree>
    <p:extLst>
      <p:ext uri="{BB962C8B-B14F-4D97-AF65-F5344CB8AC3E}">
        <p14:creationId xmlns:p14="http://schemas.microsoft.com/office/powerpoint/2010/main" val="268974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498-A872-F843-8FB1-D90538E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Features from text: </a:t>
            </a:r>
            <a:r>
              <a:rPr lang="en-US" dirty="0" err="1">
                <a:latin typeface="Optima" panose="02000503060000020004" pitchFamily="2" charset="0"/>
              </a:rPr>
              <a:t>Zipf’s</a:t>
            </a:r>
            <a:r>
              <a:rPr lang="en-US" dirty="0">
                <a:latin typeface="Optima" panose="02000503060000020004" pitchFamily="2" charset="0"/>
              </a:rPr>
              <a:t>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4D2F-3858-EF4B-AD2E-E8CA7A8D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Many words in a dataset occur very few times, or in few contexts</a:t>
            </a:r>
          </a:p>
          <a:p>
            <a:r>
              <a:rPr lang="en-US" dirty="0">
                <a:latin typeface="Optima" panose="02000503060000020004" pitchFamily="2" charset="0"/>
              </a:rPr>
              <a:t>Some words occur in nearly every context</a:t>
            </a:r>
          </a:p>
          <a:p>
            <a:r>
              <a:rPr lang="en-US" dirty="0">
                <a:latin typeface="Optima" panose="02000503060000020004" pitchFamily="2" charset="0"/>
              </a:rPr>
              <a:t>Nearly linear relationship between bin rank and frequency in log-log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B6BE-D304-964A-9AB5-3690263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B5A0C-6754-DA48-969B-60B314C8258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AA5C6-1FFF-9741-8170-159C5AE9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7" y="1825624"/>
            <a:ext cx="4806233" cy="3753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AA3E0-31F9-7B43-964F-0456D7D78F65}"/>
              </a:ext>
            </a:extLst>
          </p:cNvPr>
          <p:cNvSpPr txBox="1"/>
          <p:nvPr/>
        </p:nvSpPr>
        <p:spPr>
          <a:xfrm>
            <a:off x="838200" y="6413698"/>
            <a:ext cx="7132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Optima" panose="02000503060000020004" pitchFamily="2" charset="0"/>
              </a:rPr>
              <a:t>Zipf</a:t>
            </a:r>
            <a:r>
              <a:rPr lang="en-US" sz="1400" dirty="0">
                <a:latin typeface="Optima" panose="02000503060000020004" pitchFamily="2" charset="0"/>
              </a:rPr>
              <a:t>, G. K. (1949). Human behavior and the principle of least effort. Addison-Wesley Press.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68674-1CB0-C04B-914D-EB75318C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67" y="4565789"/>
            <a:ext cx="2063033" cy="1611174"/>
          </a:xfrm>
          <a:prstGeom prst="rect">
            <a:avLst/>
          </a:prstGeom>
        </p:spPr>
      </p:pic>
      <p:pic>
        <p:nvPicPr>
          <p:cNvPr id="8" name="Picture 2" descr="Image result for medal emoji">
            <a:extLst>
              <a:ext uri="{FF2B5EF4-FFF2-40B4-BE49-F238E27FC236}">
                <a16:creationId xmlns:a16="http://schemas.microsoft.com/office/drawing/2014/main" id="{A131A9E1-DD14-2B4D-BFCF-32B42F1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13" y="4646253"/>
            <a:ext cx="769787" cy="7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2274</Words>
  <Application>Microsoft Macintosh PowerPoint</Application>
  <PresentationFormat>Widescreen</PresentationFormat>
  <Paragraphs>446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Optima</vt:lpstr>
      <vt:lpstr>Office Theme</vt:lpstr>
      <vt:lpstr>A Gentle Introduction to Extracting Text Features for Machine Learning Models using Python </vt:lpstr>
      <vt:lpstr>Text</vt:lpstr>
      <vt:lpstr>Text</vt:lpstr>
      <vt:lpstr>Text</vt:lpstr>
      <vt:lpstr>Text</vt:lpstr>
      <vt:lpstr>Making text useful</vt:lpstr>
      <vt:lpstr>Making text useful</vt:lpstr>
      <vt:lpstr>Data loading with pandas</vt:lpstr>
      <vt:lpstr>Features from text: Zipf’s Law</vt:lpstr>
      <vt:lpstr>Preprocessing: Capitalization</vt:lpstr>
      <vt:lpstr>Capitalization</vt:lpstr>
      <vt:lpstr>Preprocessing: Tokenization</vt:lpstr>
      <vt:lpstr>Tokenization</vt:lpstr>
      <vt:lpstr>Tokenization</vt:lpstr>
      <vt:lpstr>Tokenization</vt:lpstr>
      <vt:lpstr>String manipulation break</vt:lpstr>
      <vt:lpstr>Preprocessing: Lemmatization</vt:lpstr>
      <vt:lpstr>Preprocessing: Lemmatization</vt:lpstr>
      <vt:lpstr>Preprocessing: Lemmatization</vt:lpstr>
      <vt:lpstr>Lemmatization</vt:lpstr>
      <vt:lpstr>Lemmatization</vt:lpstr>
      <vt:lpstr>Lemmatization</vt:lpstr>
      <vt:lpstr>Problems caused by lemmatization</vt:lpstr>
      <vt:lpstr>Preprocessing: Stemming?</vt:lpstr>
      <vt:lpstr>String manipulation break</vt:lpstr>
      <vt:lpstr>Preprocessing: Stop words</vt:lpstr>
      <vt:lpstr>Preprocessing: Stop words</vt:lpstr>
      <vt:lpstr>Preprocessing: Rare and unseen words</vt:lpstr>
      <vt:lpstr>UNK tokens</vt:lpstr>
      <vt:lpstr>String manipulation break</vt:lpstr>
      <vt:lpstr>Interim: Best practices</vt:lpstr>
      <vt:lpstr>From strings to vectors</vt:lpstr>
      <vt:lpstr>Today’s example: Rotten Tomatoes reviews</vt:lpstr>
      <vt:lpstr>An application: Text classification</vt:lpstr>
      <vt:lpstr>Features from text: Bag-of-words</vt:lpstr>
      <vt:lpstr>Features from text: Bag-of-words</vt:lpstr>
      <vt:lpstr>Creating bag-of-words features</vt:lpstr>
      <vt:lpstr>Creating bag-of-words features</vt:lpstr>
      <vt:lpstr>Features from text</vt:lpstr>
      <vt:lpstr>Bag-of-words demo</vt:lpstr>
      <vt:lpstr>Features from text: Alternate ways of counting</vt:lpstr>
      <vt:lpstr>Features from text: TF-IDF</vt:lpstr>
      <vt:lpstr>Creating TF-IDF features</vt:lpstr>
      <vt:lpstr>Creating TF-IDF features</vt:lpstr>
      <vt:lpstr>TF-IDF demo</vt:lpstr>
      <vt:lpstr>Features from text: N-grams</vt:lpstr>
      <vt:lpstr>N-grams</vt:lpstr>
      <vt:lpstr>N-grams</vt:lpstr>
      <vt:lpstr>N-grams demo</vt:lpstr>
      <vt:lpstr>Word embeddings</vt:lpstr>
      <vt:lpstr>Word embeddings</vt:lpstr>
      <vt:lpstr>Word embeddings</vt:lpstr>
      <vt:lpstr>Latent Semantic Analysis demo</vt:lpstr>
      <vt:lpstr>Word embeddings</vt:lpstr>
      <vt:lpstr>Word embeddings</vt:lpstr>
      <vt:lpstr>word2vec</vt:lpstr>
      <vt:lpstr>word2vec</vt:lpstr>
      <vt:lpstr>Word embeddings</vt:lpstr>
      <vt:lpstr>Sentence embeddings with transformers</vt:lpstr>
      <vt:lpstr>Transformers (BERT)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Gentle Introduction to Extracting Text Features for Machine Learning Models using Python </dc:title>
  <dc:creator>Cassandra Jacobs</dc:creator>
  <cp:lastModifiedBy>Cassandra Jacobs</cp:lastModifiedBy>
  <cp:revision>64</cp:revision>
  <dcterms:created xsi:type="dcterms:W3CDTF">2020-01-25T02:59:37Z</dcterms:created>
  <dcterms:modified xsi:type="dcterms:W3CDTF">2020-01-25T17:22:42Z</dcterms:modified>
</cp:coreProperties>
</file>